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72" r:id="rId2"/>
    <p:sldId id="376" r:id="rId3"/>
    <p:sldId id="390" r:id="rId4"/>
    <p:sldId id="391" r:id="rId5"/>
    <p:sldId id="379" r:id="rId6"/>
    <p:sldId id="388" r:id="rId7"/>
    <p:sldId id="380" r:id="rId8"/>
    <p:sldId id="381" r:id="rId9"/>
    <p:sldId id="387" r:id="rId10"/>
    <p:sldId id="382" r:id="rId11"/>
    <p:sldId id="383" r:id="rId12"/>
    <p:sldId id="392" r:id="rId13"/>
    <p:sldId id="370" r:id="rId14"/>
    <p:sldId id="371" r:id="rId15"/>
    <p:sldId id="367" r:id="rId16"/>
    <p:sldId id="384" r:id="rId17"/>
    <p:sldId id="385" r:id="rId18"/>
    <p:sldId id="389" r:id="rId19"/>
  </p:sldIdLst>
  <p:sldSz cx="9144000" cy="6858000" type="screen4x3"/>
  <p:notesSz cx="6858000" cy="9117013"/>
  <p:defaultTextStyle>
    <a:defPPr>
      <a:defRPr lang="en-US"/>
    </a:defPPr>
    <a:lvl1pPr algn="l" rtl="0" eaLnBrk="0" fontAlgn="base" hangingPunct="0">
      <a:spcBef>
        <a:spcPct val="0"/>
      </a:spcBef>
      <a:spcAft>
        <a:spcPct val="0"/>
      </a:spcAft>
      <a:defRPr sz="40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40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40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40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40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40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40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40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40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25" autoAdjust="0"/>
  </p:normalViewPr>
  <p:slideViewPr>
    <p:cSldViewPr>
      <p:cViewPr varScale="1">
        <p:scale>
          <a:sx n="85" d="100"/>
          <a:sy n="85" d="100"/>
        </p:scale>
        <p:origin x="11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u="none"/>
            </a:lvl1pPr>
          </a:lstStyle>
          <a:p>
            <a:endParaRPr lang="en-US"/>
          </a:p>
        </p:txBody>
      </p:sp>
      <p:sp>
        <p:nvSpPr>
          <p:cNvPr id="35843" name="Rectangle 3"/>
          <p:cNvSpPr>
            <a:spLocks noGrp="1" noChangeArrowheads="1"/>
          </p:cNvSpPr>
          <p:nvPr>
            <p:ph type="dt" sz="quarter" idx="1"/>
          </p:nvPr>
        </p:nvSpPr>
        <p:spPr bwMode="auto">
          <a:xfrm>
            <a:off x="388620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u="none"/>
            </a:lvl1pPr>
          </a:lstStyle>
          <a:p>
            <a:endParaRPr lang="en-US"/>
          </a:p>
        </p:txBody>
      </p:sp>
      <p:sp>
        <p:nvSpPr>
          <p:cNvPr id="35844" name="Rectangle 4"/>
          <p:cNvSpPr>
            <a:spLocks noGrp="1" noChangeArrowheads="1"/>
          </p:cNvSpPr>
          <p:nvPr>
            <p:ph type="ftr" sz="quarter" idx="2"/>
          </p:nvPr>
        </p:nvSpPr>
        <p:spPr bwMode="auto">
          <a:xfrm>
            <a:off x="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u="none"/>
            </a:lvl1pPr>
          </a:lstStyle>
          <a:p>
            <a:endParaRPr lang="en-US"/>
          </a:p>
        </p:txBody>
      </p:sp>
      <p:sp>
        <p:nvSpPr>
          <p:cNvPr id="35845" name="Rectangle 5"/>
          <p:cNvSpPr>
            <a:spLocks noGrp="1" noChangeArrowheads="1"/>
          </p:cNvSpPr>
          <p:nvPr>
            <p:ph type="sldNum" sz="quarter" idx="3"/>
          </p:nvPr>
        </p:nvSpPr>
        <p:spPr bwMode="auto">
          <a:xfrm>
            <a:off x="388620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u="none"/>
            </a:lvl1pPr>
          </a:lstStyle>
          <a:p>
            <a:fld id="{E78EEDBD-FD13-4212-9E6B-3D4F9B8D43DB}" type="slidenum">
              <a:rPr lang="en-US"/>
              <a:pPr/>
              <a:t>‹#›</a:t>
            </a:fld>
            <a:endParaRPr lang="en-US"/>
          </a:p>
        </p:txBody>
      </p:sp>
    </p:spTree>
    <p:extLst>
      <p:ext uri="{BB962C8B-B14F-4D97-AF65-F5344CB8AC3E}">
        <p14:creationId xmlns:p14="http://schemas.microsoft.com/office/powerpoint/2010/main" val="1051223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489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3926486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2373970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4158705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759446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3691296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235472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318753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1816792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373591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941013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1545544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3668678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3706536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1139825"/>
            <a:ext cx="4102100" cy="3076575"/>
          </a:xfrm>
          <a:prstGeom prst="rect">
            <a:avLst/>
          </a:prstGeom>
          <a:noFill/>
          <a:ln w="12700">
            <a:solidFill>
              <a:prstClr val="black"/>
            </a:solidFill>
          </a:ln>
        </p:spPr>
      </p:sp>
      <p:sp>
        <p:nvSpPr>
          <p:cNvPr id="3" name="Notes Placeholder 2"/>
          <p:cNvSpPr>
            <a:spLocks noGrp="1"/>
          </p:cNvSpPr>
          <p:nvPr>
            <p:ph type="body" idx="1"/>
          </p:nvPr>
        </p:nvSpPr>
        <p:spPr>
          <a:xfrm>
            <a:off x="685800" y="4387850"/>
            <a:ext cx="5486400" cy="3589338"/>
          </a:xfrm>
          <a:prstGeom prst="rect">
            <a:avLst/>
          </a:prstGeom>
        </p:spPr>
        <p:txBody>
          <a:bodyPr/>
          <a:lstStyle/>
          <a:p>
            <a:endParaRPr lang="en-US"/>
          </a:p>
        </p:txBody>
      </p:sp>
    </p:spTree>
    <p:extLst>
      <p:ext uri="{BB962C8B-B14F-4D97-AF65-F5344CB8AC3E}">
        <p14:creationId xmlns:p14="http://schemas.microsoft.com/office/powerpoint/2010/main" val="4166210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s-E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498CDE-C707-4C1D-9D6F-25CDD1546426}" type="slidenum">
              <a:rPr lang="en-US"/>
              <a:pPr/>
              <a:t>‹#›</a:t>
            </a:fld>
            <a:endParaRPr lang="en-US"/>
          </a:p>
        </p:txBody>
      </p:sp>
    </p:spTree>
    <p:extLst>
      <p:ext uri="{BB962C8B-B14F-4D97-AF65-F5344CB8AC3E}">
        <p14:creationId xmlns:p14="http://schemas.microsoft.com/office/powerpoint/2010/main" val="90720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438443-799C-46CA-82C6-7E5B045159E2}" type="slidenum">
              <a:rPr lang="en-US"/>
              <a:pPr/>
              <a:t>‹#›</a:t>
            </a:fld>
            <a:endParaRPr lang="en-US"/>
          </a:p>
        </p:txBody>
      </p:sp>
    </p:spTree>
    <p:extLst>
      <p:ext uri="{BB962C8B-B14F-4D97-AF65-F5344CB8AC3E}">
        <p14:creationId xmlns:p14="http://schemas.microsoft.com/office/powerpoint/2010/main" val="1819582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F2BAA9-5A74-4D1E-A660-109C3632B155}" type="slidenum">
              <a:rPr lang="en-US"/>
              <a:pPr/>
              <a:t>‹#›</a:t>
            </a:fld>
            <a:endParaRPr lang="en-US"/>
          </a:p>
        </p:txBody>
      </p:sp>
    </p:spTree>
    <p:extLst>
      <p:ext uri="{BB962C8B-B14F-4D97-AF65-F5344CB8AC3E}">
        <p14:creationId xmlns:p14="http://schemas.microsoft.com/office/powerpoint/2010/main" val="2926710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9E872852-801A-4470-A452-9225E64AB1F0}" type="slidenum">
              <a:rPr lang="en-US"/>
              <a:pPr/>
              <a:t>‹#›</a:t>
            </a:fld>
            <a:endParaRPr lang="en-US"/>
          </a:p>
        </p:txBody>
      </p:sp>
    </p:spTree>
    <p:extLst>
      <p:ext uri="{BB962C8B-B14F-4D97-AF65-F5344CB8AC3E}">
        <p14:creationId xmlns:p14="http://schemas.microsoft.com/office/powerpoint/2010/main" val="286929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60CA1B-1B19-4395-832B-1220E6ED7B7D}" type="slidenum">
              <a:rPr lang="en-US"/>
              <a:pPr/>
              <a:t>‹#›</a:t>
            </a:fld>
            <a:endParaRPr lang="en-US"/>
          </a:p>
        </p:txBody>
      </p:sp>
    </p:spTree>
    <p:extLst>
      <p:ext uri="{BB962C8B-B14F-4D97-AF65-F5344CB8AC3E}">
        <p14:creationId xmlns:p14="http://schemas.microsoft.com/office/powerpoint/2010/main" val="129026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s-E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0848FC-F3E5-4264-B068-9F0FFE290475}" type="slidenum">
              <a:rPr lang="en-US"/>
              <a:pPr/>
              <a:t>‹#›</a:t>
            </a:fld>
            <a:endParaRPr lang="en-US"/>
          </a:p>
        </p:txBody>
      </p:sp>
    </p:spTree>
    <p:extLst>
      <p:ext uri="{BB962C8B-B14F-4D97-AF65-F5344CB8AC3E}">
        <p14:creationId xmlns:p14="http://schemas.microsoft.com/office/powerpoint/2010/main" val="2403775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E28594-06D9-4C5A-BCEF-9687C37AFBAA}" type="slidenum">
              <a:rPr lang="en-US"/>
              <a:pPr/>
              <a:t>‹#›</a:t>
            </a:fld>
            <a:endParaRPr lang="en-US"/>
          </a:p>
        </p:txBody>
      </p:sp>
    </p:spTree>
    <p:extLst>
      <p:ext uri="{BB962C8B-B14F-4D97-AF65-F5344CB8AC3E}">
        <p14:creationId xmlns:p14="http://schemas.microsoft.com/office/powerpoint/2010/main" val="397515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s-E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B7ECD1C-FAB4-4927-A676-CBC85FA74F07}" type="slidenum">
              <a:rPr lang="en-US"/>
              <a:pPr/>
              <a:t>‹#›</a:t>
            </a:fld>
            <a:endParaRPr lang="en-US"/>
          </a:p>
        </p:txBody>
      </p:sp>
    </p:spTree>
    <p:extLst>
      <p:ext uri="{BB962C8B-B14F-4D97-AF65-F5344CB8AC3E}">
        <p14:creationId xmlns:p14="http://schemas.microsoft.com/office/powerpoint/2010/main" val="1485775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16EF18-BBA7-461A-B07C-58391E6B1E6B}" type="slidenum">
              <a:rPr lang="en-US"/>
              <a:pPr/>
              <a:t>‹#›</a:t>
            </a:fld>
            <a:endParaRPr lang="en-US"/>
          </a:p>
        </p:txBody>
      </p:sp>
    </p:spTree>
    <p:extLst>
      <p:ext uri="{BB962C8B-B14F-4D97-AF65-F5344CB8AC3E}">
        <p14:creationId xmlns:p14="http://schemas.microsoft.com/office/powerpoint/2010/main" val="21857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6E32B5-389D-4D0E-A5BE-4D35FC270962}" type="slidenum">
              <a:rPr lang="en-US"/>
              <a:pPr/>
              <a:t>‹#›</a:t>
            </a:fld>
            <a:endParaRPr lang="en-US"/>
          </a:p>
        </p:txBody>
      </p:sp>
    </p:spTree>
    <p:extLst>
      <p:ext uri="{BB962C8B-B14F-4D97-AF65-F5344CB8AC3E}">
        <p14:creationId xmlns:p14="http://schemas.microsoft.com/office/powerpoint/2010/main" val="17975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s-E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D20C21-CD5A-4E22-9382-96CEB340DE0E}" type="slidenum">
              <a:rPr lang="en-US"/>
              <a:pPr/>
              <a:t>‹#›</a:t>
            </a:fld>
            <a:endParaRPr lang="en-US"/>
          </a:p>
        </p:txBody>
      </p:sp>
    </p:spTree>
    <p:extLst>
      <p:ext uri="{BB962C8B-B14F-4D97-AF65-F5344CB8AC3E}">
        <p14:creationId xmlns:p14="http://schemas.microsoft.com/office/powerpoint/2010/main" val="143113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s-E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1E80FF-BBE3-4BCC-8293-B29D30E22663}" type="slidenum">
              <a:rPr lang="en-US"/>
              <a:pPr/>
              <a:t>‹#›</a:t>
            </a:fld>
            <a:endParaRPr lang="en-US"/>
          </a:p>
        </p:txBody>
      </p:sp>
    </p:spTree>
    <p:extLst>
      <p:ext uri="{BB962C8B-B14F-4D97-AF65-F5344CB8AC3E}">
        <p14:creationId xmlns:p14="http://schemas.microsoft.com/office/powerpoint/2010/main" val="13887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u="none"/>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u="none"/>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u="none"/>
            </a:lvl1pPr>
          </a:lstStyle>
          <a:p>
            <a:fld id="{DECE8356-5518-45EC-A282-8AE6C123FC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anose="02020603050405020304" pitchFamily="18" charset="0"/>
        </a:defRPr>
      </a:lvl2pPr>
      <a:lvl3pPr algn="ctr" rtl="0" eaLnBrk="0" fontAlgn="base" hangingPunct="0">
        <a:spcBef>
          <a:spcPct val="0"/>
        </a:spcBef>
        <a:spcAft>
          <a:spcPct val="0"/>
        </a:spcAft>
        <a:defRPr sz="4400">
          <a:solidFill>
            <a:schemeClr val="bg1"/>
          </a:solidFill>
          <a:latin typeface="Times New Roman" panose="02020603050405020304" pitchFamily="18" charset="0"/>
        </a:defRPr>
      </a:lvl3pPr>
      <a:lvl4pPr algn="ctr" rtl="0" eaLnBrk="0" fontAlgn="base" hangingPunct="0">
        <a:spcBef>
          <a:spcPct val="0"/>
        </a:spcBef>
        <a:spcAft>
          <a:spcPct val="0"/>
        </a:spcAft>
        <a:defRPr sz="4400">
          <a:solidFill>
            <a:schemeClr val="bg1"/>
          </a:solidFill>
          <a:latin typeface="Times New Roman" panose="02020603050405020304" pitchFamily="18" charset="0"/>
        </a:defRPr>
      </a:lvl4pPr>
      <a:lvl5pPr algn="ctr" rtl="0" eaLnBrk="0" fontAlgn="base" hangingPunct="0">
        <a:spcBef>
          <a:spcPct val="0"/>
        </a:spcBef>
        <a:spcAft>
          <a:spcPct val="0"/>
        </a:spcAft>
        <a:defRPr sz="4400">
          <a:solidFill>
            <a:schemeClr val="bg1"/>
          </a:solidFill>
          <a:latin typeface="Times New Roman" panose="02020603050405020304" pitchFamily="18" charset="0"/>
        </a:defRPr>
      </a:lvl5pPr>
      <a:lvl6pPr marL="457200" algn="ctr" rtl="0" eaLnBrk="0" fontAlgn="base" hangingPunct="0">
        <a:spcBef>
          <a:spcPct val="0"/>
        </a:spcBef>
        <a:spcAft>
          <a:spcPct val="0"/>
        </a:spcAft>
        <a:defRPr sz="4400">
          <a:solidFill>
            <a:schemeClr val="bg1"/>
          </a:solidFill>
          <a:latin typeface="Times New Roman" panose="02020603050405020304" pitchFamily="18" charset="0"/>
        </a:defRPr>
      </a:lvl6pPr>
      <a:lvl7pPr marL="914400" algn="ctr" rtl="0" eaLnBrk="0" fontAlgn="base" hangingPunct="0">
        <a:spcBef>
          <a:spcPct val="0"/>
        </a:spcBef>
        <a:spcAft>
          <a:spcPct val="0"/>
        </a:spcAft>
        <a:defRPr sz="4400">
          <a:solidFill>
            <a:schemeClr val="bg1"/>
          </a:solidFill>
          <a:latin typeface="Times New Roman" panose="02020603050405020304" pitchFamily="18" charset="0"/>
        </a:defRPr>
      </a:lvl7pPr>
      <a:lvl8pPr marL="1371600" algn="ctr" rtl="0" eaLnBrk="0" fontAlgn="base" hangingPunct="0">
        <a:spcBef>
          <a:spcPct val="0"/>
        </a:spcBef>
        <a:spcAft>
          <a:spcPct val="0"/>
        </a:spcAft>
        <a:defRPr sz="4400">
          <a:solidFill>
            <a:schemeClr val="bg1"/>
          </a:solidFill>
          <a:latin typeface="Times New Roman" panose="02020603050405020304" pitchFamily="18" charset="0"/>
        </a:defRPr>
      </a:lvl8pPr>
      <a:lvl9pPr marL="1828800" algn="ctr" rtl="0" eaLnBrk="0" fontAlgn="base" hangingPunct="0">
        <a:spcBef>
          <a:spcPct val="0"/>
        </a:spcBef>
        <a:spcAft>
          <a:spcPct val="0"/>
        </a:spcAft>
        <a:defRPr sz="4400">
          <a:solidFill>
            <a:schemeClr val="bg1"/>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457200" y="609600"/>
            <a:ext cx="8305800" cy="4876800"/>
          </a:xfrm>
        </p:spPr>
        <p:txBody>
          <a:bodyPr/>
          <a:lstStyle/>
          <a:p>
            <a:r>
              <a:rPr lang="en-US" sz="5400"/>
              <a:t>Psychopathy and Propaganda: the Psychology 101 that everyone needs to know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6" name="Rectangle 8"/>
          <p:cNvSpPr>
            <a:spLocks noGrp="1" noChangeArrowheads="1"/>
          </p:cNvSpPr>
          <p:nvPr>
            <p:ph type="title"/>
          </p:nvPr>
        </p:nvSpPr>
        <p:spPr>
          <a:xfrm>
            <a:off x="685800" y="609600"/>
            <a:ext cx="7772400" cy="5257800"/>
          </a:xfrm>
        </p:spPr>
        <p:txBody>
          <a:bodyPr/>
          <a:lstStyle/>
          <a:p>
            <a:r>
              <a:rPr lang="en-US"/>
              <a:t>“just as political turmoil and uncertainty can make for a Petri dish to cultivate psychopathy in trade and industry, you’ll find them in any organization where one’s position and status afford power and control over others”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0" y="0"/>
            <a:ext cx="9144000" cy="914400"/>
          </a:xfrm>
        </p:spPr>
        <p:txBody>
          <a:bodyPr/>
          <a:lstStyle/>
          <a:p>
            <a:r>
              <a:rPr lang="en-US" sz="4000"/>
              <a:t>The 99% are more characterized by:</a:t>
            </a:r>
          </a:p>
        </p:txBody>
      </p:sp>
      <p:sp>
        <p:nvSpPr>
          <p:cNvPr id="226307" name="Rectangle 3"/>
          <p:cNvSpPr>
            <a:spLocks noGrp="1" noChangeArrowheads="1"/>
          </p:cNvSpPr>
          <p:nvPr>
            <p:ph type="body" idx="1"/>
          </p:nvPr>
        </p:nvSpPr>
        <p:spPr>
          <a:xfrm>
            <a:off x="0" y="1066800"/>
            <a:ext cx="9144000" cy="5638800"/>
          </a:xfrm>
        </p:spPr>
        <p:txBody>
          <a:bodyPr/>
          <a:lstStyle/>
          <a:p>
            <a:pPr>
              <a:lnSpc>
                <a:spcPct val="90000"/>
              </a:lnSpc>
            </a:pPr>
            <a:r>
              <a:rPr lang="en-US" sz="2800" dirty="0"/>
              <a:t>Conformity within tightly knit social or ideological groups that tend to converge on normative “correct” positions and imperviousness to criticism and more confident of own unimpeachable rectitude, i.e. group think, fear of ridicule (self-policing) &amp; cognitive dissonance; longing for </a:t>
            </a:r>
            <a:r>
              <a:rPr lang="en-US" sz="2800" dirty="0" smtClean="0"/>
              <a:t>a</a:t>
            </a:r>
          </a:p>
          <a:p>
            <a:pPr marL="0" indent="0">
              <a:lnSpc>
                <a:spcPct val="90000"/>
              </a:lnSpc>
              <a:buNone/>
            </a:pPr>
            <a:r>
              <a:rPr lang="en-US" sz="2800" dirty="0" smtClean="0"/>
              <a:t>    benevolent </a:t>
            </a:r>
            <a:r>
              <a:rPr lang="en-US" sz="2800" dirty="0"/>
              <a:t>dictator </a:t>
            </a:r>
            <a:r>
              <a:rPr lang="en-US" sz="2800" dirty="0" smtClean="0"/>
              <a:t>who </a:t>
            </a:r>
            <a:r>
              <a:rPr lang="en-US" sz="2800" dirty="0"/>
              <a:t>can be trusted to make </a:t>
            </a:r>
            <a:r>
              <a:rPr lang="en-US" sz="2800" dirty="0" smtClean="0"/>
              <a:t>decisions </a:t>
            </a:r>
          </a:p>
          <a:p>
            <a:pPr marL="0" indent="0">
              <a:lnSpc>
                <a:spcPct val="90000"/>
              </a:lnSpc>
              <a:buNone/>
            </a:pPr>
            <a:r>
              <a:rPr lang="en-US" sz="2800" dirty="0" smtClean="0"/>
              <a:t>    for </a:t>
            </a:r>
            <a:r>
              <a:rPr lang="en-US" sz="2800" dirty="0"/>
              <a:t>the group; abdication of personal responsibility </a:t>
            </a:r>
            <a:r>
              <a:rPr lang="en-US" sz="2800" dirty="0" smtClean="0"/>
              <a:t>for </a:t>
            </a:r>
          </a:p>
          <a:p>
            <a:pPr marL="0" indent="0">
              <a:lnSpc>
                <a:spcPct val="90000"/>
              </a:lnSpc>
              <a:buNone/>
            </a:pPr>
            <a:r>
              <a:rPr lang="en-US" sz="2800" dirty="0"/>
              <a:t> </a:t>
            </a:r>
            <a:r>
              <a:rPr lang="en-US" sz="2800" dirty="0" smtClean="0"/>
              <a:t> </a:t>
            </a:r>
            <a:r>
              <a:rPr lang="en-US" sz="2800" dirty="0" smtClean="0"/>
              <a:t>  governance</a:t>
            </a:r>
            <a:endParaRPr lang="en-US" sz="2800" dirty="0"/>
          </a:p>
          <a:p>
            <a:pPr>
              <a:lnSpc>
                <a:spcPct val="90000"/>
              </a:lnSpc>
            </a:pPr>
            <a:r>
              <a:rPr lang="en-US" sz="2800" dirty="0"/>
              <a:t>Active amygdala (thus more susceptibility to having emotional buttons pressed: fear, hate, greed, false pride, blind loyalty)</a:t>
            </a:r>
          </a:p>
          <a:p>
            <a:pPr>
              <a:lnSpc>
                <a:spcPct val="90000"/>
              </a:lnSpc>
            </a:pPr>
            <a:r>
              <a:rPr lang="en-US" sz="2800" dirty="0"/>
              <a:t>Empathy </a:t>
            </a:r>
            <a:r>
              <a:rPr lang="en-US" sz="2800" dirty="0" err="1"/>
              <a:t>vs</a:t>
            </a:r>
            <a:r>
              <a:rPr lang="en-US" sz="2800" dirty="0"/>
              <a:t> emotion but ability to manipulate requires a type of empathy as do sadistic motivations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153400" cy="228600"/>
          </a:xfrm>
        </p:spPr>
        <p:txBody>
          <a:bodyPr/>
          <a:lstStyle/>
          <a:p>
            <a:endParaRPr lang="en-US" dirty="0"/>
          </a:p>
        </p:txBody>
      </p:sp>
      <p:sp>
        <p:nvSpPr>
          <p:cNvPr id="3" name="Content Placeholder 2"/>
          <p:cNvSpPr>
            <a:spLocks noGrp="1"/>
          </p:cNvSpPr>
          <p:nvPr>
            <p:ph idx="1"/>
          </p:nvPr>
        </p:nvSpPr>
        <p:spPr>
          <a:xfrm>
            <a:off x="381000" y="304800"/>
            <a:ext cx="8534400" cy="4114800"/>
          </a:xfrm>
        </p:spPr>
        <p:txBody>
          <a:bodyPr/>
          <a:lstStyle/>
          <a:p>
            <a:r>
              <a:rPr lang="en-US" dirty="0"/>
              <a:t>“Civil disobedience is not our problem. Our problem is civil obedience. Our problem is that people all over the world have obeyed the dictates of leaders…and millions have been killed because of this obedience…Our problem is that people are obedient all over the world in the face of poverty and starvation and stupidity, and war, and cruelty. Our problem is that people are obedient while the jails are full of petty thieves… (and) the grand thieves are running the country. That’s our problem.” </a:t>
            </a:r>
          </a:p>
          <a:p>
            <a:r>
              <a:rPr lang="en-US" dirty="0"/>
              <a:t>					--Howard </a:t>
            </a:r>
            <a:r>
              <a:rPr lang="en-US" dirty="0" err="1"/>
              <a:t>Zinn</a:t>
            </a:r>
            <a:endParaRPr lang="en-US" dirty="0"/>
          </a:p>
        </p:txBody>
      </p:sp>
    </p:spTree>
    <p:extLst>
      <p:ext uri="{BB962C8B-B14F-4D97-AF65-F5344CB8AC3E}">
        <p14:creationId xmlns:p14="http://schemas.microsoft.com/office/powerpoint/2010/main" val="1769315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2"/>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189038" y="814388"/>
            <a:ext cx="6280150" cy="5075237"/>
          </a:xfr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2" name="Picture 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381000" y="609600"/>
            <a:ext cx="8229600" cy="5400675"/>
          </a:xfrm>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706" name="Picture 2"/>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685800" y="1087438"/>
            <a:ext cx="7772400" cy="4529137"/>
          </a:xfr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3" name="Picture 5" descr="lifebo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4648200" cy="2917825"/>
          </a:xfrm>
          <a:prstGeom prst="rect">
            <a:avLst/>
          </a:prstGeom>
          <a:noFill/>
          <a:extLst>
            <a:ext uri="{909E8E84-426E-40DD-AFC4-6F175D3DCCD1}">
              <a14:hiddenFill xmlns:a14="http://schemas.microsoft.com/office/drawing/2010/main">
                <a:solidFill>
                  <a:srgbClr val="FFFFFF"/>
                </a:solidFill>
              </a14:hiddenFill>
            </a:ext>
          </a:extLst>
        </p:spPr>
      </p:pic>
      <p:pic>
        <p:nvPicPr>
          <p:cNvPr id="227335" name="Picture 7" descr="aton187l"/>
          <p:cNvPicPr>
            <a:picLocks noChangeAspect="1" noChangeArrowheads="1"/>
          </p:cNvPicPr>
          <p:nvPr/>
        </p:nvPicPr>
        <p:blipFill>
          <a:blip r:embed="rId4">
            <a:extLst>
              <a:ext uri="{28A0092B-C50C-407E-A947-70E740481C1C}">
                <a14:useLocalDpi xmlns:a14="http://schemas.microsoft.com/office/drawing/2010/main" val="0"/>
              </a:ext>
            </a:extLst>
          </a:blip>
          <a:srcRect r="10001"/>
          <a:stretch>
            <a:fillRect/>
          </a:stretch>
        </p:blipFill>
        <p:spPr bwMode="auto">
          <a:xfrm>
            <a:off x="5410200" y="304800"/>
            <a:ext cx="3429000" cy="2905125"/>
          </a:xfrm>
          <a:prstGeom prst="rect">
            <a:avLst/>
          </a:prstGeom>
          <a:noFill/>
          <a:extLst>
            <a:ext uri="{909E8E84-426E-40DD-AFC4-6F175D3DCCD1}">
              <a14:hiddenFill xmlns:a14="http://schemas.microsoft.com/office/drawing/2010/main">
                <a:solidFill>
                  <a:srgbClr val="FFFFFF"/>
                </a:solidFill>
              </a14:hiddenFill>
            </a:ext>
          </a:extLst>
        </p:spPr>
      </p:pic>
      <p:sp>
        <p:nvSpPr>
          <p:cNvPr id="227336" name="Rectangle 8"/>
          <p:cNvSpPr>
            <a:spLocks noChangeArrowheads="1"/>
          </p:cNvSpPr>
          <p:nvPr/>
        </p:nvSpPr>
        <p:spPr bwMode="auto">
          <a:xfrm>
            <a:off x="228600" y="3657600"/>
            <a:ext cx="54102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u="none"/>
              <a:t>Utilitarian “hypotheticals”</a:t>
            </a:r>
          </a:p>
        </p:txBody>
      </p:sp>
      <p:sp>
        <p:nvSpPr>
          <p:cNvPr id="227337" name="Rectangle 9"/>
          <p:cNvSpPr>
            <a:spLocks noChangeArrowheads="1"/>
          </p:cNvSpPr>
          <p:nvPr/>
        </p:nvSpPr>
        <p:spPr bwMode="auto">
          <a:xfrm>
            <a:off x="304800" y="4495800"/>
            <a:ext cx="8610600" cy="2209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u="none" dirty="0" smtClean="0"/>
              <a:t>   Runaway </a:t>
            </a:r>
            <a:r>
              <a:rPr lang="en-US" sz="2400" u="none" dirty="0"/>
              <a:t>trolley &amp; the fat man; crying baby in </a:t>
            </a:r>
            <a:r>
              <a:rPr lang="en-US" sz="2400" u="none" dirty="0" smtClean="0"/>
              <a:t>group’s hiding place</a:t>
            </a:r>
            <a:r>
              <a:rPr lang="en-US" sz="2400" u="none" dirty="0"/>
              <a:t>; </a:t>
            </a:r>
          </a:p>
          <a:p>
            <a:pPr algn="ctr"/>
            <a:r>
              <a:rPr lang="en-US" sz="2400" u="none" dirty="0"/>
              <a:t>the doctor with five needy patients; and the lifeboat with too many </a:t>
            </a:r>
          </a:p>
          <a:p>
            <a:pPr algn="ctr"/>
            <a:r>
              <a:rPr lang="en-US" sz="2400" u="none" dirty="0"/>
              <a:t>passengers.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357" name="Picture 5" descr="yinYa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057400"/>
            <a:ext cx="4438650" cy="4438650"/>
          </a:xfrm>
          <a:prstGeom prst="rect">
            <a:avLst/>
          </a:prstGeom>
          <a:noFill/>
          <a:extLst>
            <a:ext uri="{909E8E84-426E-40DD-AFC4-6F175D3DCCD1}">
              <a14:hiddenFill xmlns:a14="http://schemas.microsoft.com/office/drawing/2010/main">
                <a:solidFill>
                  <a:srgbClr val="FFFFFF"/>
                </a:solidFill>
              </a14:hiddenFill>
            </a:ext>
          </a:extLst>
        </p:spPr>
      </p:pic>
      <p:sp>
        <p:nvSpPr>
          <p:cNvPr id="228358" name="Rectangle 6"/>
          <p:cNvSpPr>
            <a:spLocks noChangeArrowheads="1"/>
          </p:cNvSpPr>
          <p:nvPr/>
        </p:nvSpPr>
        <p:spPr bwMode="auto">
          <a:xfrm>
            <a:off x="0" y="152400"/>
            <a:ext cx="9144000" cy="1600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u="none"/>
              <a:t>Uneasy Yin-Yang? What are the implications for society</a:t>
            </a:r>
            <a:br>
              <a:rPr lang="en-US" sz="2800" u="none"/>
            </a:br>
            <a:r>
              <a:rPr lang="en-US" sz="2800" u="none"/>
              <a:t>of finding 99% are emotionally-driven social adaptors </a:t>
            </a:r>
          </a:p>
          <a:p>
            <a:pPr algn="ctr"/>
            <a:r>
              <a:rPr lang="en-US" sz="2800" u="none"/>
              <a:t>and 1% are psychopathic manipulators?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4" name="Rectangle 4"/>
          <p:cNvSpPr>
            <a:spLocks noGrp="1" noChangeArrowheads="1"/>
          </p:cNvSpPr>
          <p:nvPr>
            <p:ph type="title"/>
          </p:nvPr>
        </p:nvSpPr>
        <p:spPr>
          <a:xfrm>
            <a:off x="304800" y="0"/>
            <a:ext cx="8458200" cy="914400"/>
          </a:xfrm>
        </p:spPr>
        <p:txBody>
          <a:bodyPr/>
          <a:lstStyle/>
          <a:p>
            <a:r>
              <a:rPr lang="en-US"/>
              <a:t>Questions</a:t>
            </a:r>
          </a:p>
        </p:txBody>
      </p:sp>
      <p:sp>
        <p:nvSpPr>
          <p:cNvPr id="235525" name="Rectangle 5"/>
          <p:cNvSpPr>
            <a:spLocks noGrp="1" noChangeArrowheads="1"/>
          </p:cNvSpPr>
          <p:nvPr>
            <p:ph type="body" idx="1"/>
          </p:nvPr>
        </p:nvSpPr>
        <p:spPr>
          <a:xfrm>
            <a:off x="609600" y="914400"/>
            <a:ext cx="7848600" cy="5638800"/>
          </a:xfrm>
        </p:spPr>
        <p:txBody>
          <a:bodyPr/>
          <a:lstStyle/>
          <a:p>
            <a:pPr>
              <a:lnSpc>
                <a:spcPct val="90000"/>
              </a:lnSpc>
            </a:pPr>
            <a:r>
              <a:rPr lang="en-US" sz="3000" dirty="0"/>
              <a:t>Is psychopathy on the increase?  </a:t>
            </a:r>
            <a:r>
              <a:rPr lang="en-US" sz="3000" dirty="0" smtClean="0"/>
              <a:t>(given </a:t>
            </a:r>
            <a:r>
              <a:rPr lang="en-US" sz="3000" dirty="0"/>
              <a:t>the “Me </a:t>
            </a:r>
            <a:r>
              <a:rPr lang="en-US" sz="3000" dirty="0" smtClean="0"/>
              <a:t>Generation” &amp; questions posed as to whether </a:t>
            </a:r>
            <a:r>
              <a:rPr lang="en-US" sz="3000" dirty="0"/>
              <a:t>murders, war fatalities </a:t>
            </a:r>
            <a:r>
              <a:rPr lang="en-US" sz="3000" dirty="0" smtClean="0"/>
              <a:t>are decreasing</a:t>
            </a:r>
            <a:r>
              <a:rPr lang="en-US" sz="3000" dirty="0" smtClean="0"/>
              <a:t>)</a:t>
            </a:r>
            <a:endParaRPr lang="en-US" sz="3000" dirty="0"/>
          </a:p>
          <a:p>
            <a:pPr>
              <a:lnSpc>
                <a:spcPct val="90000"/>
              </a:lnSpc>
            </a:pPr>
            <a:r>
              <a:rPr lang="en-US" sz="3000" dirty="0"/>
              <a:t>What does it say that utilitarian decision-making is </a:t>
            </a:r>
            <a:r>
              <a:rPr lang="en-US" sz="3000" dirty="0" smtClean="0"/>
              <a:t>a main indicator </a:t>
            </a:r>
            <a:r>
              <a:rPr lang="en-US" sz="3000" dirty="0"/>
              <a:t>of psychopathy while majorities in the U.S. now subscribe to the “ticking time bomb” and “bomb the village to save it” type </a:t>
            </a:r>
            <a:r>
              <a:rPr lang="en-US" sz="3000" dirty="0" smtClean="0"/>
              <a:t>hypotheticals?</a:t>
            </a:r>
            <a:endParaRPr lang="en-US" sz="3000" dirty="0"/>
          </a:p>
          <a:p>
            <a:pPr>
              <a:lnSpc>
                <a:spcPct val="90000"/>
              </a:lnSpc>
            </a:pPr>
            <a:r>
              <a:rPr lang="en-US" sz="3000" dirty="0"/>
              <a:t>Psychopathy is not prone to successful treatment.  Can the 99% be trained to spot the danger of being manipulated through propaganda (emotional buttons of fear, hate, greed, false pride and blind </a:t>
            </a:r>
            <a:r>
              <a:rPr lang="en-US" sz="3000" dirty="0" smtClean="0"/>
              <a:t>loyalty)?</a:t>
            </a:r>
            <a:endParaRPr lang="en-US" sz="3000" dirty="0"/>
          </a:p>
          <a:p>
            <a:pPr>
              <a:lnSpc>
                <a:spcPct val="90000"/>
              </a:lnSpc>
            </a:pPr>
            <a:endParaRPr lang="en-US"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idx="1"/>
          </p:nvPr>
        </p:nvSpPr>
        <p:spPr>
          <a:xfrm>
            <a:off x="2667000" y="152400"/>
            <a:ext cx="6324600" cy="6324600"/>
          </a:xfrm>
        </p:spPr>
        <p:txBody>
          <a:bodyPr/>
          <a:lstStyle/>
          <a:p>
            <a:pPr>
              <a:lnSpc>
                <a:spcPct val="80000"/>
              </a:lnSpc>
              <a:buFontTx/>
              <a:buNone/>
            </a:pPr>
            <a:r>
              <a:rPr lang="en-US" sz="2800"/>
              <a:t>    </a:t>
            </a:r>
            <a:r>
              <a:rPr lang="en-US" sz="1600"/>
              <a:t>In this engrossing journey into the lives of psychopaths and their infamously crafty behaviors, the renowned psychologist Kevin Dutton reveals that </a:t>
            </a:r>
            <a:r>
              <a:rPr lang="en-US" sz="1600" b="1"/>
              <a:t>there is a scale of “madness” along which we all sit</a:t>
            </a:r>
            <a:r>
              <a:rPr lang="en-US" sz="1600"/>
              <a:t>. Incorporating the latest advances in brain scanning and neuroscience, Dutton demonstrates that the brilliant neurosurgeon who lacks empathy has more in common with a Ted Bundy who kills for pleasure than we may wish to admit, and that a mugger in a dimly lit parking lot may well, in fact, have the same nerveless poise as a titan of industry.</a:t>
            </a:r>
            <a:br>
              <a:rPr lang="en-US" sz="1600"/>
            </a:br>
            <a:r>
              <a:rPr lang="en-US" sz="1600"/>
              <a:t/>
            </a:r>
            <a:br>
              <a:rPr lang="en-US" sz="1600"/>
            </a:br>
            <a:r>
              <a:rPr lang="en-US" sz="1600"/>
              <a:t>Dutton argues that there are indeed “</a:t>
            </a:r>
            <a:r>
              <a:rPr lang="en-US" sz="1600" b="1"/>
              <a:t>functional psychopaths</a:t>
            </a:r>
            <a:r>
              <a:rPr lang="en-US" sz="1600"/>
              <a:t>” among us—different from their murderous </a:t>
            </a:r>
            <a:r>
              <a:rPr lang="en-US" sz="1600" b="1"/>
              <a:t>counterparts—who use their detached, unflinching, and charismatic personalities to succeed in mainstream society, and that shockingly, in some fields, the more “psychopathic” people are, the more likely they are to succeed</a:t>
            </a:r>
            <a:r>
              <a:rPr lang="en-US" sz="1600"/>
              <a:t>. Dutton deconstructs this often misunderstood diagnosis through bold on-the-ground reporting and original scientific research as he mingles with the criminally insane in a high-security ward, shares a drink with one of the world’s most successful con artists, and undergoes transcranial magnetic stimulation to discover firsthand exactly how it feels to see through the eyes of a psychopath.</a:t>
            </a:r>
            <a:br>
              <a:rPr lang="en-US" sz="1600"/>
            </a:br>
            <a:r>
              <a:rPr lang="en-US" sz="1600"/>
              <a:t/>
            </a:r>
            <a:br>
              <a:rPr lang="en-US" sz="1600"/>
            </a:br>
            <a:r>
              <a:rPr lang="en-US" sz="1600"/>
              <a:t>As Dutton develops his theory that we all possess psychopathic tendencies, he puts forward the argument that society as a whole is more psychopathic than ever: after all, </a:t>
            </a:r>
            <a:r>
              <a:rPr lang="en-US" sz="1600" b="1"/>
              <a:t>psychopaths tend to be fearless, confident, charming, ruthless, and focused—qualities that are tailor-made for success in the twenty-first century</a:t>
            </a:r>
            <a:r>
              <a:rPr lang="en-US" sz="1600"/>
              <a:t>. Provocative at every turn, </a:t>
            </a:r>
            <a:r>
              <a:rPr lang="en-US" sz="1600" i="1"/>
              <a:t>The Wisdom of Psychopaths </a:t>
            </a:r>
            <a:r>
              <a:rPr lang="en-US" sz="1600"/>
              <a:t>is a riveting adventure that reveals that it’s our much-maligned dark side that often conceals the trump cards of success.  </a:t>
            </a:r>
          </a:p>
          <a:p>
            <a:pPr>
              <a:lnSpc>
                <a:spcPct val="80000"/>
              </a:lnSpc>
              <a:buFontTx/>
              <a:buNone/>
            </a:pPr>
            <a:endParaRPr lang="en-US" sz="2800"/>
          </a:p>
        </p:txBody>
      </p:sp>
      <p:pic>
        <p:nvPicPr>
          <p:cNvPr id="209924" name="Picture 4" descr="41KAr0AKSkL"/>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152400" y="838200"/>
            <a:ext cx="2743200" cy="3657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8845"/>
            <a:ext cx="7772400" cy="1143000"/>
          </a:xfrm>
        </p:spPr>
        <p:txBody>
          <a:bodyPr/>
          <a:lstStyle/>
          <a:p>
            <a:pPr marL="0" marR="0">
              <a:lnSpc>
                <a:spcPct val="107000"/>
              </a:lnSpc>
              <a:spcBef>
                <a:spcPts val="0"/>
              </a:spcBef>
              <a:spcAft>
                <a:spcPts val="800"/>
              </a:spcAft>
            </a:pPr>
            <a:r>
              <a:rPr lang="en-US" sz="4800" dirty="0">
                <a:latin typeface="Calibri" panose="020F0502020204030204" pitchFamily="34" charset="0"/>
                <a:ea typeface="Calibri" panose="020F0502020204030204" pitchFamily="34" charset="0"/>
                <a:cs typeface="Times New Roman" panose="02020603050405020304" pitchFamily="18" charset="0"/>
              </a:rPr>
              <a:t>Psychopathic traits</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152400" y="685800"/>
            <a:ext cx="8610600" cy="6248400"/>
          </a:xfrm>
        </p:spPr>
        <p:txBody>
          <a:bodyPr/>
          <a:lstStyle/>
          <a:p>
            <a:r>
              <a:rPr lang="en-US" dirty="0"/>
              <a:t>Machiavellian egocentricity, myopically self-interested, grandiose sense of self worth</a:t>
            </a:r>
          </a:p>
          <a:p>
            <a:r>
              <a:rPr lang="en-US" dirty="0"/>
              <a:t>Impulsive nonconformity, irresponsibility, unpredictability</a:t>
            </a:r>
          </a:p>
          <a:p>
            <a:r>
              <a:rPr lang="en-US" dirty="0"/>
              <a:t>Blame externalization, lack of shame &amp; empathy, care-free non-</a:t>
            </a:r>
            <a:r>
              <a:rPr lang="en-US" dirty="0" err="1"/>
              <a:t>planfulness</a:t>
            </a:r>
            <a:r>
              <a:rPr lang="en-US" dirty="0"/>
              <a:t> (lack of realistic, long term goals) fearlessness, lack of anxiety, unbreakable, persistent</a:t>
            </a:r>
          </a:p>
          <a:p>
            <a:r>
              <a:rPr lang="en-US" dirty="0"/>
              <a:t> social potency, superficial charm, manipulative, superior (almost demonic) power of persuasion, extroverted, personally charismatic, pathological liar</a:t>
            </a:r>
          </a:p>
          <a:p>
            <a:endParaRPr lang="en-US" dirty="0"/>
          </a:p>
        </p:txBody>
      </p:sp>
    </p:spTree>
    <p:extLst>
      <p:ext uri="{BB962C8B-B14F-4D97-AF65-F5344CB8AC3E}">
        <p14:creationId xmlns:p14="http://schemas.microsoft.com/office/powerpoint/2010/main" val="248915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143000"/>
          </a:xfrm>
        </p:spPr>
        <p:txBody>
          <a:bodyPr/>
          <a:lstStyle/>
          <a:p>
            <a:r>
              <a:rPr lang="en-US" dirty="0"/>
              <a:t>Psychopathic </a:t>
            </a:r>
            <a:r>
              <a:rPr lang="en-US" dirty="0" smtClean="0"/>
              <a:t>traits cont’d</a:t>
            </a:r>
            <a:endParaRPr lang="en-US" dirty="0"/>
          </a:p>
        </p:txBody>
      </p:sp>
      <p:sp>
        <p:nvSpPr>
          <p:cNvPr id="3" name="Content Placeholder 2"/>
          <p:cNvSpPr>
            <a:spLocks noGrp="1"/>
          </p:cNvSpPr>
          <p:nvPr>
            <p:ph idx="1"/>
          </p:nvPr>
        </p:nvSpPr>
        <p:spPr>
          <a:xfrm>
            <a:off x="152400" y="838200"/>
            <a:ext cx="8991600" cy="5943600"/>
          </a:xfrm>
        </p:spPr>
        <p:txBody>
          <a:bodyPr/>
          <a:lstStyle/>
          <a:p>
            <a:r>
              <a:rPr lang="en-US" dirty="0"/>
              <a:t>stress immunity, coolness, able to focus &amp; screen out distractions, goal-oriented, conscienceless composure, </a:t>
            </a:r>
            <a:r>
              <a:rPr lang="en-US" dirty="0" smtClean="0"/>
              <a:t>utilitarian; cold </a:t>
            </a:r>
            <a:r>
              <a:rPr lang="en-US" dirty="0"/>
              <a:t>heartedness, emotionless, stoic, immune to punishment</a:t>
            </a:r>
          </a:p>
          <a:p>
            <a:r>
              <a:rPr lang="en-US" dirty="0"/>
              <a:t>Mindfulness—living in the moment w/o concern for past or </a:t>
            </a:r>
            <a:r>
              <a:rPr lang="en-US" dirty="0" smtClean="0"/>
              <a:t>future; transient</a:t>
            </a:r>
            <a:r>
              <a:rPr lang="en-US" dirty="0"/>
              <a:t>, parasitic interpersonal relationships, prone to boredom</a:t>
            </a:r>
          </a:p>
          <a:p>
            <a:r>
              <a:rPr lang="en-US" dirty="0"/>
              <a:t>Perceptiveness, the ability to “read others”</a:t>
            </a:r>
          </a:p>
          <a:p>
            <a:r>
              <a:rPr lang="en-US" sz="2800" dirty="0"/>
              <a:t>Agrees with: “You should take advantage of others before they take advantage of You.  I never feel guilty over hurting people.  Success is based on survival of the fittest. I am not concerned about </a:t>
            </a:r>
            <a:r>
              <a:rPr lang="en-US" sz="2800" dirty="0" smtClean="0"/>
              <a:t>losers.” </a:t>
            </a:r>
            <a:endParaRPr lang="en-US" sz="2800" dirty="0"/>
          </a:p>
        </p:txBody>
      </p:sp>
    </p:spTree>
    <p:extLst>
      <p:ext uri="{BB962C8B-B14F-4D97-AF65-F5344CB8AC3E}">
        <p14:creationId xmlns:p14="http://schemas.microsoft.com/office/powerpoint/2010/main" val="360027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0" y="304800"/>
            <a:ext cx="9144000" cy="1447800"/>
          </a:xfrm>
        </p:spPr>
        <p:txBody>
          <a:bodyPr/>
          <a:lstStyle/>
          <a:p>
            <a:r>
              <a:rPr lang="en-US"/>
              <a:t>Disconnecting Functional Psychopathy from Criminality</a:t>
            </a:r>
          </a:p>
        </p:txBody>
      </p:sp>
      <p:sp>
        <p:nvSpPr>
          <p:cNvPr id="217091" name="Rectangle 3"/>
          <p:cNvSpPr>
            <a:spLocks noGrp="1" noChangeArrowheads="1"/>
          </p:cNvSpPr>
          <p:nvPr>
            <p:ph type="body" idx="1"/>
          </p:nvPr>
        </p:nvSpPr>
        <p:spPr>
          <a:xfrm>
            <a:off x="190500" y="1905000"/>
            <a:ext cx="8763000" cy="4648200"/>
          </a:xfrm>
        </p:spPr>
        <p:txBody>
          <a:bodyPr/>
          <a:lstStyle/>
          <a:p>
            <a:pPr>
              <a:lnSpc>
                <a:spcPct val="90000"/>
              </a:lnSpc>
            </a:pPr>
            <a:r>
              <a:rPr lang="en-US" dirty="0"/>
              <a:t>Composite disorder consisting of multiple inter-related spectra; manifested via MRI of amygdala (brain’s emotional center)   </a:t>
            </a:r>
          </a:p>
          <a:p>
            <a:pPr>
              <a:lnSpc>
                <a:spcPct val="90000"/>
              </a:lnSpc>
            </a:pPr>
            <a:r>
              <a:rPr lang="en-US" dirty="0"/>
              <a:t>PPI has scale of 0 to 40, with 27 as entry level for psychopathic personality</a:t>
            </a:r>
          </a:p>
          <a:p>
            <a:pPr>
              <a:lnSpc>
                <a:spcPct val="90000"/>
              </a:lnSpc>
            </a:pPr>
            <a:r>
              <a:rPr lang="en-US" dirty="0"/>
              <a:t>Both extremes of spectra are probably </a:t>
            </a:r>
            <a:r>
              <a:rPr lang="en-US" dirty="0" smtClean="0"/>
              <a:t>maladaptive but together produce a “yin-yang” balance in population as a whole</a:t>
            </a:r>
            <a:endParaRPr lang="en-US" dirty="0"/>
          </a:p>
          <a:p>
            <a:pPr>
              <a:lnSpc>
                <a:spcPct val="90000"/>
              </a:lnSpc>
            </a:pPr>
            <a:r>
              <a:rPr lang="en-US" dirty="0"/>
              <a:t>Between 1% and 2% of any given population is psychopathic and this seems genetically stable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3" name="Rectangle 5"/>
          <p:cNvSpPr>
            <a:spLocks noGrp="1" noChangeArrowheads="1"/>
          </p:cNvSpPr>
          <p:nvPr>
            <p:ph type="title"/>
          </p:nvPr>
        </p:nvSpPr>
        <p:spPr>
          <a:xfrm>
            <a:off x="9296400" y="304800"/>
            <a:ext cx="7772400" cy="1143000"/>
          </a:xfrm>
        </p:spPr>
        <p:txBody>
          <a:bodyPr/>
          <a:lstStyle/>
          <a:p>
            <a:endParaRPr lang="es-ES"/>
          </a:p>
        </p:txBody>
      </p:sp>
      <p:sp>
        <p:nvSpPr>
          <p:cNvPr id="232454" name="Rectangle 6"/>
          <p:cNvSpPr>
            <a:spLocks noGrp="1" noChangeArrowheads="1"/>
          </p:cNvSpPr>
          <p:nvPr>
            <p:ph sz="half" idx="1"/>
          </p:nvPr>
        </p:nvSpPr>
        <p:spPr>
          <a:xfrm>
            <a:off x="457200" y="457200"/>
            <a:ext cx="3810000" cy="6096000"/>
          </a:xfrm>
        </p:spPr>
        <p:txBody>
          <a:bodyPr/>
          <a:lstStyle/>
          <a:p>
            <a:pPr>
              <a:buFontTx/>
              <a:buNone/>
            </a:pPr>
            <a:r>
              <a:rPr lang="en-US" sz="2800" u="sng"/>
              <a:t>Leadership Trait</a:t>
            </a:r>
          </a:p>
          <a:p>
            <a:pPr>
              <a:buFontTx/>
              <a:buNone/>
            </a:pPr>
            <a:r>
              <a:rPr lang="en-US" sz="2800"/>
              <a:t>Charismatic</a:t>
            </a:r>
          </a:p>
          <a:p>
            <a:pPr>
              <a:buFontTx/>
              <a:buNone/>
            </a:pPr>
            <a:r>
              <a:rPr lang="en-US" sz="2800"/>
              <a:t>Self-confidence</a:t>
            </a:r>
          </a:p>
          <a:p>
            <a:pPr>
              <a:buFontTx/>
              <a:buNone/>
            </a:pPr>
            <a:r>
              <a:rPr lang="en-US" sz="2800"/>
              <a:t>Ability to influence</a:t>
            </a:r>
          </a:p>
          <a:p>
            <a:pPr>
              <a:buFontTx/>
              <a:buNone/>
            </a:pPr>
            <a:r>
              <a:rPr lang="en-US" sz="2800"/>
              <a:t>Persuasive</a:t>
            </a:r>
          </a:p>
          <a:p>
            <a:pPr>
              <a:buFontTx/>
              <a:buNone/>
            </a:pPr>
            <a:r>
              <a:rPr lang="en-US" sz="2800"/>
              <a:t>Visionary Thinking</a:t>
            </a:r>
          </a:p>
          <a:p>
            <a:pPr>
              <a:buFontTx/>
              <a:buNone/>
            </a:pPr>
            <a:r>
              <a:rPr lang="en-US" sz="2800"/>
              <a:t>Ability to take risks</a:t>
            </a:r>
          </a:p>
          <a:p>
            <a:pPr>
              <a:buFontTx/>
              <a:buNone/>
            </a:pPr>
            <a:r>
              <a:rPr lang="en-US" sz="2800"/>
              <a:t>Action oriented</a:t>
            </a:r>
          </a:p>
          <a:p>
            <a:pPr>
              <a:buFontTx/>
              <a:buNone/>
            </a:pPr>
            <a:r>
              <a:rPr lang="en-US" sz="2800"/>
              <a:t>Ability to make hard decisions</a:t>
            </a:r>
          </a:p>
        </p:txBody>
      </p:sp>
      <p:sp>
        <p:nvSpPr>
          <p:cNvPr id="232455" name="Rectangle 7"/>
          <p:cNvSpPr>
            <a:spLocks noGrp="1" noChangeArrowheads="1"/>
          </p:cNvSpPr>
          <p:nvPr>
            <p:ph sz="half" idx="2"/>
          </p:nvPr>
        </p:nvSpPr>
        <p:spPr>
          <a:xfrm>
            <a:off x="4648200" y="457200"/>
            <a:ext cx="3810000" cy="6096000"/>
          </a:xfrm>
        </p:spPr>
        <p:txBody>
          <a:bodyPr/>
          <a:lstStyle/>
          <a:p>
            <a:pPr>
              <a:buFontTx/>
              <a:buNone/>
            </a:pPr>
            <a:r>
              <a:rPr lang="en-US" sz="2800" u="sng"/>
              <a:t> Psychopathic Trait</a:t>
            </a:r>
          </a:p>
          <a:p>
            <a:pPr>
              <a:buFontTx/>
              <a:buNone/>
            </a:pPr>
            <a:r>
              <a:rPr lang="en-US" sz="2800"/>
              <a:t>Superficial charm</a:t>
            </a:r>
          </a:p>
          <a:p>
            <a:pPr>
              <a:buFontTx/>
              <a:buNone/>
            </a:pPr>
            <a:r>
              <a:rPr lang="en-US" sz="2800"/>
              <a:t>Grandiosity</a:t>
            </a:r>
          </a:p>
          <a:p>
            <a:pPr>
              <a:buFontTx/>
              <a:buNone/>
            </a:pPr>
            <a:r>
              <a:rPr lang="en-US" sz="2800"/>
              <a:t>Manipulation</a:t>
            </a:r>
          </a:p>
          <a:p>
            <a:pPr>
              <a:buFontTx/>
              <a:buNone/>
            </a:pPr>
            <a:r>
              <a:rPr lang="en-US" sz="2800"/>
              <a:t>Con Artistry</a:t>
            </a:r>
          </a:p>
          <a:p>
            <a:pPr>
              <a:buFontTx/>
              <a:buNone/>
            </a:pPr>
            <a:r>
              <a:rPr lang="en-US" sz="2800"/>
              <a:t>Fabrication of intricate stories</a:t>
            </a:r>
          </a:p>
          <a:p>
            <a:pPr>
              <a:buFontTx/>
              <a:buNone/>
            </a:pPr>
            <a:r>
              <a:rPr lang="en-US" sz="2800"/>
              <a:t>Impulsivity</a:t>
            </a:r>
          </a:p>
          <a:p>
            <a:pPr>
              <a:buFontTx/>
              <a:buNone/>
            </a:pPr>
            <a:r>
              <a:rPr lang="en-US" sz="2800"/>
              <a:t>Thrill seeking</a:t>
            </a:r>
          </a:p>
          <a:p>
            <a:pPr>
              <a:buFontTx/>
              <a:buNone/>
            </a:pPr>
            <a:r>
              <a:rPr lang="en-US" sz="2800"/>
              <a:t>Emotional poverty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8117" name="Picture 5" descr="MC900295789[1]"/>
          <p:cNvPicPr>
            <a:picLocks noGrp="1" noChangeAspect="1" noChangeArrowheads="1"/>
          </p:cNvPicPr>
          <p:nvPr>
            <p:ph/>
          </p:nvPr>
        </p:nvPicPr>
        <p:blipFill>
          <a:blip r:embed="rId3" cstate="print">
            <a:extLst>
              <a:ext uri="{28A0092B-C50C-407E-A947-70E740481C1C}">
                <a14:useLocalDpi xmlns:a14="http://schemas.microsoft.com/office/drawing/2010/main" val="0"/>
              </a:ext>
            </a:extLst>
          </a:blip>
          <a:srcRect/>
          <a:stretch>
            <a:fillRect/>
          </a:stretch>
        </p:blipFill>
        <p:spPr>
          <a:xfrm>
            <a:off x="5257800" y="3886200"/>
            <a:ext cx="2638425" cy="2560638"/>
          </a:xfrm>
        </p:spPr>
      </p:pic>
      <p:pic>
        <p:nvPicPr>
          <p:cNvPr id="218119" name="Picture 7" descr="bo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28600"/>
            <a:ext cx="3429000" cy="3295650"/>
          </a:xfrm>
          <a:prstGeom prst="rect">
            <a:avLst/>
          </a:prstGeom>
          <a:noFill/>
          <a:extLst>
            <a:ext uri="{909E8E84-426E-40DD-AFC4-6F175D3DCCD1}">
              <a14:hiddenFill xmlns:a14="http://schemas.microsoft.com/office/drawing/2010/main">
                <a:solidFill>
                  <a:srgbClr val="FFFFFF"/>
                </a:solidFill>
              </a14:hiddenFill>
            </a:ext>
          </a:extLst>
        </p:spPr>
      </p:pic>
      <p:pic>
        <p:nvPicPr>
          <p:cNvPr id="218121" name="Picture 9" descr="Beaver78"/>
          <p:cNvPicPr>
            <a:picLocks noChangeAspect="1" noChangeArrowheads="1"/>
          </p:cNvPicPr>
          <p:nvPr/>
        </p:nvPicPr>
        <p:blipFill>
          <a:blip r:embed="rId5">
            <a:extLst>
              <a:ext uri="{28A0092B-C50C-407E-A947-70E740481C1C}">
                <a14:useLocalDpi xmlns:a14="http://schemas.microsoft.com/office/drawing/2010/main" val="0"/>
              </a:ext>
            </a:extLst>
          </a:blip>
          <a:srcRect l="3841" r="9599"/>
          <a:stretch>
            <a:fillRect/>
          </a:stretch>
        </p:blipFill>
        <p:spPr bwMode="auto">
          <a:xfrm>
            <a:off x="4373563" y="228600"/>
            <a:ext cx="4122737" cy="3333750"/>
          </a:xfrm>
          <a:prstGeom prst="rect">
            <a:avLst/>
          </a:prstGeom>
          <a:noFill/>
          <a:extLst>
            <a:ext uri="{909E8E84-426E-40DD-AFC4-6F175D3DCCD1}">
              <a14:hiddenFill xmlns:a14="http://schemas.microsoft.com/office/drawing/2010/main">
                <a:solidFill>
                  <a:srgbClr val="FFFFFF"/>
                </a:solidFill>
              </a14:hiddenFill>
            </a:ext>
          </a:extLst>
        </p:spPr>
      </p:pic>
      <p:pic>
        <p:nvPicPr>
          <p:cNvPr id="218123" name="Picture 11" descr="10_01_25_joan_of_arc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810000"/>
            <a:ext cx="25527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Rectangle 4"/>
          <p:cNvSpPr>
            <a:spLocks noGrp="1" noChangeArrowheads="1"/>
          </p:cNvSpPr>
          <p:nvPr>
            <p:ph/>
          </p:nvPr>
        </p:nvSpPr>
        <p:spPr>
          <a:xfrm>
            <a:off x="5105400" y="3657600"/>
            <a:ext cx="5867400" cy="2819400"/>
          </a:xfrm>
        </p:spPr>
        <p:txBody>
          <a:bodyPr/>
          <a:lstStyle/>
          <a:p>
            <a:pPr>
              <a:buFontTx/>
              <a:buNone/>
            </a:pPr>
            <a:r>
              <a:rPr lang="en-US"/>
              <a:t>careers involving thrill</a:t>
            </a:r>
          </a:p>
          <a:p>
            <a:pPr>
              <a:buFontTx/>
              <a:buNone/>
            </a:pPr>
            <a:r>
              <a:rPr lang="en-US"/>
              <a:t>seeking &amp; risk taking </a:t>
            </a:r>
          </a:p>
          <a:p>
            <a:pPr>
              <a:buFontTx/>
              <a:buNone/>
            </a:pPr>
            <a:r>
              <a:rPr lang="en-US"/>
              <a:t>Navy Seal, astronaut, </a:t>
            </a:r>
          </a:p>
          <a:p>
            <a:pPr>
              <a:buFontTx/>
              <a:buNone/>
            </a:pPr>
            <a:r>
              <a:rPr lang="en-US"/>
              <a:t>fighter pilot, sniper,</a:t>
            </a:r>
          </a:p>
          <a:p>
            <a:pPr>
              <a:buFontTx/>
              <a:buNone/>
            </a:pPr>
            <a:r>
              <a:rPr lang="en-US"/>
              <a:t>sports star, “heros”</a:t>
            </a:r>
          </a:p>
        </p:txBody>
      </p:sp>
      <p:sp>
        <p:nvSpPr>
          <p:cNvPr id="220165" name="Rectangle 5"/>
          <p:cNvSpPr>
            <a:spLocks noChangeArrowheads="1"/>
          </p:cNvSpPr>
          <p:nvPr/>
        </p:nvSpPr>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bg1"/>
                </a:solidFill>
                <a:latin typeface="Times New Roman" panose="02020603050405020304" pitchFamily="18" charset="0"/>
              </a:defRPr>
            </a:lvl1pPr>
            <a:lvl2pPr marL="742950" indent="-285750">
              <a:spcBef>
                <a:spcPct val="20000"/>
              </a:spcBef>
              <a:buChar char="–"/>
              <a:defRPr sz="2800">
                <a:solidFill>
                  <a:schemeClr val="bg1"/>
                </a:solidFill>
                <a:latin typeface="Times New Roman" panose="02020603050405020304" pitchFamily="18" charset="0"/>
              </a:defRPr>
            </a:lvl2pPr>
            <a:lvl3pPr marL="1143000" indent="-228600">
              <a:spcBef>
                <a:spcPct val="20000"/>
              </a:spcBef>
              <a:buChar char="•"/>
              <a:defRPr sz="2400">
                <a:solidFill>
                  <a:schemeClr val="bg1"/>
                </a:solidFill>
                <a:latin typeface="Times New Roman" panose="02020603050405020304" pitchFamily="18" charset="0"/>
              </a:defRPr>
            </a:lvl3pPr>
            <a:lvl4pPr marL="1600200" indent="-228600">
              <a:spcBef>
                <a:spcPct val="20000"/>
              </a:spcBef>
              <a:buChar char="–"/>
              <a:defRPr sz="2000">
                <a:solidFill>
                  <a:schemeClr val="bg1"/>
                </a:solidFill>
                <a:latin typeface="Times New Roman" panose="02020603050405020304" pitchFamily="18" charset="0"/>
              </a:defRPr>
            </a:lvl4pPr>
            <a:lvl5pPr marL="2057400" indent="-228600">
              <a:spcBef>
                <a:spcPct val="20000"/>
              </a:spcBef>
              <a:buChar char="»"/>
              <a:defRPr sz="2000">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bg1"/>
                </a:solidFill>
                <a:latin typeface="Times New Roman" panose="02020603050405020304" pitchFamily="18" charset="0"/>
              </a:defRPr>
            </a:lvl9pPr>
          </a:lstStyle>
          <a:p>
            <a:endParaRPr lang="es-ES" u="none"/>
          </a:p>
        </p:txBody>
      </p:sp>
      <p:pic>
        <p:nvPicPr>
          <p:cNvPr id="220167" name="Picture 7" descr="What-Technology-Do-Stockbrokers-Use-Every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434340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220169" name="Picture 9" descr="apple-steve-jobs-ceo-of-the-deca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81000"/>
            <a:ext cx="2286000" cy="2981325"/>
          </a:xfrm>
          <a:prstGeom prst="rect">
            <a:avLst/>
          </a:prstGeom>
          <a:noFill/>
          <a:extLst>
            <a:ext uri="{909E8E84-426E-40DD-AFC4-6F175D3DCCD1}">
              <a14:hiddenFill xmlns:a14="http://schemas.microsoft.com/office/drawing/2010/main">
                <a:solidFill>
                  <a:srgbClr val="FFFFFF"/>
                </a:solidFill>
              </a14:hiddenFill>
            </a:ext>
          </a:extLst>
        </p:spPr>
      </p:pic>
      <p:pic>
        <p:nvPicPr>
          <p:cNvPr id="220171" name="Picture 11" descr="_45110136_bombdisposal_af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657600"/>
            <a:ext cx="443865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429" name="Picture 5" descr="empire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3429000" cy="2776538"/>
          </a:xfrm>
          <a:prstGeom prst="rect">
            <a:avLst/>
          </a:prstGeom>
          <a:noFill/>
          <a:extLst>
            <a:ext uri="{909E8E84-426E-40DD-AFC4-6F175D3DCCD1}">
              <a14:hiddenFill xmlns:a14="http://schemas.microsoft.com/office/drawing/2010/main">
                <a:solidFill>
                  <a:srgbClr val="FFFFFF"/>
                </a:solidFill>
              </a14:hiddenFill>
            </a:ext>
          </a:extLst>
        </p:spPr>
      </p:pic>
      <p:pic>
        <p:nvPicPr>
          <p:cNvPr id="231431" name="Picture 7" descr="drspock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57200"/>
            <a:ext cx="3810000" cy="3438525"/>
          </a:xfrm>
          <a:prstGeom prst="rect">
            <a:avLst/>
          </a:prstGeom>
          <a:noFill/>
          <a:extLst>
            <a:ext uri="{909E8E84-426E-40DD-AFC4-6F175D3DCCD1}">
              <a14:hiddenFill xmlns:a14="http://schemas.microsoft.com/office/drawing/2010/main">
                <a:solidFill>
                  <a:srgbClr val="FFFFFF"/>
                </a:solidFill>
              </a14:hiddenFill>
            </a:ext>
          </a:extLst>
        </p:spPr>
      </p:pic>
      <p:pic>
        <p:nvPicPr>
          <p:cNvPr id="231433" name="Picture 9" descr="colomb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657600"/>
            <a:ext cx="260032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31435" name="Picture 11" descr="ANd9GcQ90eOaORCiOzJsyT8vhgFJ41RmrUnfgKMiCZaR3xBaozG4KilYH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343400"/>
            <a:ext cx="1676400" cy="2228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sng"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sng"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7538</TotalTime>
  <Words>828</Words>
  <Application>Microsoft Office PowerPoint</Application>
  <PresentationFormat>On-screen Show (4:3)</PresentationFormat>
  <Paragraphs>60</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Default Design</vt:lpstr>
      <vt:lpstr>Psychopathy and Propaganda: the Psychology 101 that everyone needs to know</vt:lpstr>
      <vt:lpstr>PowerPoint Presentation</vt:lpstr>
      <vt:lpstr>Psychopathic traits</vt:lpstr>
      <vt:lpstr>Psychopathic traits cont’d</vt:lpstr>
      <vt:lpstr>Disconnecting Functional Psychopathy from Criminality</vt:lpstr>
      <vt:lpstr>PowerPoint Presentation</vt:lpstr>
      <vt:lpstr>PowerPoint Presentation</vt:lpstr>
      <vt:lpstr>PowerPoint Presentation</vt:lpstr>
      <vt:lpstr>PowerPoint Presentation</vt:lpstr>
      <vt:lpstr>“just as political turmoil and uncertainty can make for a Petri dish to cultivate psychopathy in trade and industry, you’ll find them in any organization where one’s position and status afford power and control over others”</vt:lpstr>
      <vt:lpstr>The 99% are more characterized by:</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FBI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Refresher In-Service</dc:title>
  <dc:creator>FBI</dc:creator>
  <cp:lastModifiedBy>Coleen Rowley</cp:lastModifiedBy>
  <cp:revision>129</cp:revision>
  <cp:lastPrinted>2001-06-27T22:05:47Z</cp:lastPrinted>
  <dcterms:created xsi:type="dcterms:W3CDTF">2001-02-28T18:10:22Z</dcterms:created>
  <dcterms:modified xsi:type="dcterms:W3CDTF">2014-03-09T16:07:06Z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